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576" y="-104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>
</file>

<file path=ppt/media/image3.tif>
</file>

<file path=ppt/media/image4.tif>
</file>

<file path=ppt/media/image5.png>
</file>

<file path=ppt/media/image6.t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51553159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ilymail.co.uk/sciencetech/article-2531601/Windows-error-messages-let-NSA-spy-people-Crash-reports-neat-way-gaining-access-machines-claims-report.html" TargetMode="External"/><Relationship Id="rId4" Type="http://schemas.openxmlformats.org/officeDocument/2006/relationships/image" Target="../media/image4.tif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Testing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Towards THE bug free program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Ok so dependencies</a:t>
            </a:r>
          </a:p>
        </p:txBody>
      </p:sp>
      <p:pic>
        <p:nvPicPr>
          <p:cNvPr id="65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21150" y="2781300"/>
            <a:ext cx="4762500" cy="1651000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Shape 66"/>
          <p:cNvSpPr/>
          <p:nvPr/>
        </p:nvSpPr>
        <p:spPr>
          <a:xfrm>
            <a:off x="2209353" y="5417752"/>
            <a:ext cx="9263709" cy="3464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42900" lvl="0" indent="-342900" algn="l" defTabSz="457200">
              <a:defRPr sz="1800"/>
            </a:pPr>
            <a:r>
              <a:rPr sz="3200">
                <a:latin typeface="Times New Roman"/>
                <a:ea typeface="Times New Roman"/>
                <a:cs typeface="Times New Roman"/>
                <a:sym typeface="Times New Roman"/>
              </a:rPr>
              <a:t>Project Dependency</a:t>
            </a:r>
          </a:p>
          <a:p>
            <a:pPr marL="742950" lvl="0" indent="-285750" algn="l" defTabSz="457200">
              <a:defRPr sz="1800"/>
            </a:pPr>
            <a:r>
              <a:rPr sz="2800">
                <a:latin typeface="Times New Roman"/>
                <a:ea typeface="Times New Roman"/>
                <a:cs typeface="Times New Roman"/>
                <a:sym typeface="Times New Roman"/>
              </a:rPr>
              <a:t>Libraries needed for build and runtime.</a:t>
            </a:r>
          </a:p>
          <a:p>
            <a:pPr marL="742950" lvl="0" indent="-285750" algn="l" defTabSz="457200">
              <a:defRPr sz="1800"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defTabSz="457200">
              <a:defRPr sz="1800"/>
            </a:pPr>
            <a:r>
              <a:rPr sz="3200">
                <a:latin typeface="Times New Roman"/>
                <a:ea typeface="Times New Roman"/>
                <a:cs typeface="Times New Roman"/>
                <a:sym typeface="Times New Roman"/>
              </a:rPr>
              <a:t>Project Reports</a:t>
            </a:r>
          </a:p>
          <a:p>
            <a:pPr marL="742950" lvl="0" indent="-285750" algn="l" defTabSz="457200">
              <a:defRPr sz="1800"/>
            </a:pPr>
            <a:r>
              <a:rPr sz="2800">
                <a:latin typeface="Times New Roman"/>
                <a:ea typeface="Times New Roman"/>
                <a:cs typeface="Times New Roman"/>
                <a:sym typeface="Times New Roman"/>
              </a:rPr>
              <a:t>Junit reports</a:t>
            </a:r>
          </a:p>
          <a:p>
            <a:pPr marL="742950" lvl="0" indent="-285750" algn="l" defTabSz="457200">
              <a:defRPr sz="1800"/>
            </a:pPr>
            <a:r>
              <a:rPr sz="2800">
                <a:latin typeface="Times New Roman"/>
                <a:ea typeface="Times New Roman"/>
                <a:cs typeface="Times New Roman"/>
                <a:sym typeface="Times New Roman"/>
              </a:rPr>
              <a:t>Javadoc reports</a:t>
            </a:r>
          </a:p>
          <a:p>
            <a:pPr marL="742950" lvl="0" indent="-285750" algn="l" defTabSz="457200">
              <a:defRPr sz="1800"/>
            </a:pPr>
            <a:r>
              <a:rPr sz="2800">
                <a:latin typeface="Times New Roman"/>
                <a:ea typeface="Times New Roman"/>
                <a:cs typeface="Times New Roman"/>
                <a:sym typeface="Times New Roman"/>
              </a:rPr>
              <a:t>Checkstyle reports, ….etc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Take a look to pom.xml</a:t>
            </a:r>
          </a:p>
        </p:txBody>
      </p:sp>
      <p:pic>
        <p:nvPicPr>
          <p:cNvPr id="69" name="Screenshot 2015-09-15 22.17.0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56916" y="2761952"/>
            <a:ext cx="9490968" cy="61964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asted-image.tif"/>
          <p:cNvPicPr/>
          <p:nvPr/>
        </p:nvPicPr>
        <p:blipFill>
          <a:blip r:embed="rId2">
            <a:extLst/>
          </a:blip>
          <a:srcRect t="5803" b="5803"/>
          <a:stretch>
            <a:fillRect/>
          </a:stretch>
        </p:blipFill>
        <p:spPr>
          <a:xfrm>
            <a:off x="952500" y="2512714"/>
            <a:ext cx="5334000" cy="62865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Edsger W. Dijkstra</a:t>
            </a:r>
          </a:p>
        </p:txBody>
      </p:sp>
      <p:sp>
        <p:nvSpPr>
          <p:cNvPr id="3" name="Rectangular Callout 2"/>
          <p:cNvSpPr/>
          <p:nvPr/>
        </p:nvSpPr>
        <p:spPr>
          <a:xfrm>
            <a:off x="6944087" y="2930405"/>
            <a:ext cx="5108213" cy="1210588"/>
          </a:xfrm>
          <a:prstGeom prst="wedgeRectCallout">
            <a:avLst>
              <a:gd name="adj1" fmla="val -82680"/>
              <a:gd name="adj2" fmla="val 175789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0">
              <a:defRPr sz="1800"/>
            </a:pPr>
            <a:r>
              <a:rPr lang="en-US" sz="2400" dirty="0"/>
              <a:t>Program testing can be used to show the presence of bug, but never to show their absence!!</a:t>
            </a:r>
            <a:endParaRPr lang="en-US" sz="24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asted-image.tif"/>
          <p:cNvPicPr/>
          <p:nvPr/>
        </p:nvPicPr>
        <p:blipFill>
          <a:blip r:embed="rId2">
            <a:extLst/>
          </a:blip>
          <a:srcRect t="41" b="41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hape 42"/>
          <p:cNvSpPr/>
          <p:nvPr/>
        </p:nvSpPr>
        <p:spPr>
          <a:xfrm>
            <a:off x="682234" y="8677043"/>
            <a:ext cx="11894329" cy="287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solidFill>
                  <a:srgbClr val="FFFFFF"/>
                </a:solidFill>
                <a:hlinkClick r:id="rId3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</a:defRPr>
            </a:pPr>
            <a:r>
              <a:rPr sz="1200" u="sng" dirty="0">
                <a:solidFill>
                  <a:srgbClr val="FFFFFF"/>
                </a:solidFill>
                <a:hlinkClick r:id="rId3"/>
              </a:rPr>
              <a:t>http://www.dailymail.co.uk/sciencetech/article-2531601/Windows-error-messages-let-NSA-spy-people-Crash-reports-neat-way-gaining-access-machines-claims-report.html</a:t>
            </a:r>
          </a:p>
        </p:txBody>
      </p:sp>
      <p:sp>
        <p:nvSpPr>
          <p:cNvPr id="2" name="Rectangular Callout 1"/>
          <p:cNvSpPr/>
          <p:nvPr/>
        </p:nvSpPr>
        <p:spPr>
          <a:xfrm>
            <a:off x="1119591" y="1300718"/>
            <a:ext cx="3091408" cy="841256"/>
          </a:xfrm>
          <a:prstGeom prst="wedgeRectCallout">
            <a:avLst>
              <a:gd name="adj1" fmla="val 174843"/>
              <a:gd name="adj2" fmla="val 124084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0">
              <a:defRPr sz="1800"/>
            </a:pPr>
            <a:r>
              <a:rPr lang="en-US" sz="2400" dirty="0"/>
              <a:t>I don’t make mistakes!!</a:t>
            </a:r>
            <a:endParaRPr lang="en-US" sz="2400" dirty="0"/>
          </a:p>
        </p:txBody>
      </p:sp>
      <p:pic>
        <p:nvPicPr>
          <p:cNvPr id="41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38321" y="2141974"/>
            <a:ext cx="8218994" cy="52685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2" animBg="1" advAuto="0"/>
      <p:bldP spid="41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Why create a test suite?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5722" lvl="0" indent="-345722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2800"/>
              <a:t>Obviously you have to test your code—right?</a:t>
            </a:r>
          </a:p>
          <a:p>
            <a:pPr marL="790222" lvl="1" indent="-345722">
              <a:lnSpc>
                <a:spcPct val="9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800"/>
              <a:t>You can do </a:t>
            </a:r>
            <a:r>
              <a:rPr sz="2800" i="1">
                <a:latin typeface="Arial"/>
                <a:ea typeface="Arial"/>
                <a:cs typeface="Arial"/>
                <a:sym typeface="Arial"/>
              </a:rPr>
              <a:t>ad hoc</a:t>
            </a:r>
            <a:r>
              <a:rPr sz="2800"/>
              <a:t> testing (running whatever tests occur to you at the moment), or</a:t>
            </a:r>
          </a:p>
          <a:p>
            <a:pPr marL="790222" lvl="1" indent="-345722">
              <a:lnSpc>
                <a:spcPct val="9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800"/>
              <a:t>You can build a test suite (a thorough set of tests that can be run at any time)</a:t>
            </a:r>
          </a:p>
          <a:p>
            <a:pPr marL="345722" lvl="0" indent="-345722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2800"/>
              <a:t>Disadvantages of a test suite</a:t>
            </a:r>
          </a:p>
          <a:p>
            <a:pPr marL="790222" lvl="1" indent="-345722">
              <a:lnSpc>
                <a:spcPct val="9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800"/>
              <a:t>It’s a lot of extra programming</a:t>
            </a:r>
          </a:p>
          <a:p>
            <a:pPr marL="1185333" lvl="2" indent="-296333">
              <a:lnSpc>
                <a:spcPct val="90000"/>
              </a:lnSpc>
              <a:spcBef>
                <a:spcPts val="400"/>
              </a:spcBef>
              <a:buClr>
                <a:srgbClr val="CCCCCC"/>
              </a:buClr>
              <a:defRPr sz="1800"/>
            </a:pPr>
            <a:r>
              <a:rPr sz="2400"/>
              <a:t>True, but use of a good test framework can help quite a bit</a:t>
            </a:r>
          </a:p>
          <a:p>
            <a:pPr marL="790222" lvl="1" indent="-345722">
              <a:lnSpc>
                <a:spcPct val="9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800"/>
              <a:t>You don’t have time to do all that extra work</a:t>
            </a:r>
          </a:p>
          <a:p>
            <a:pPr marL="1185333" lvl="2" indent="-296333">
              <a:lnSpc>
                <a:spcPct val="90000"/>
              </a:lnSpc>
              <a:spcBef>
                <a:spcPts val="400"/>
              </a:spcBef>
              <a:buClr>
                <a:srgbClr val="CCCCCC"/>
              </a:buClr>
              <a:defRPr sz="1800"/>
            </a:pPr>
            <a:r>
              <a:rPr sz="2400" i="1">
                <a:latin typeface="Arial"/>
                <a:ea typeface="Arial"/>
                <a:cs typeface="Arial"/>
                <a:sym typeface="Arial"/>
              </a:rPr>
              <a:t>False! </a:t>
            </a:r>
            <a:r>
              <a:rPr sz="2400"/>
              <a:t>Experiments repeatedly show that test suites reduce debugging time more than the amount spent building the test suite</a:t>
            </a:r>
          </a:p>
          <a:p>
            <a:pPr marL="345722" lvl="0" indent="-345722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2800"/>
              <a:t>Advantages of a test suite</a:t>
            </a:r>
          </a:p>
          <a:p>
            <a:pPr marL="790222" lvl="1" indent="-345722">
              <a:lnSpc>
                <a:spcPct val="9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800"/>
              <a:t>Reduces total number of bugs in delivered code</a:t>
            </a:r>
          </a:p>
          <a:p>
            <a:pPr marL="790222" lvl="1" indent="-345722">
              <a:lnSpc>
                <a:spcPct val="9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800"/>
              <a:t>Makes code much more maintainable and refactorable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1" animBg="1" advAuto="0"/>
      <p:bldP spid="45" grpId="2" build="p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90727">
              <a:defRPr sz="1800"/>
            </a:pPr>
            <a:r>
              <a:rPr sz="6719"/>
              <a:t>Software development</a:t>
            </a:r>
          </a:p>
          <a:p>
            <a:pPr lvl="0" defTabSz="490727">
              <a:defRPr sz="1800"/>
            </a:pPr>
            <a:r>
              <a:rPr sz="6719"/>
              <a:t>enclosing the real world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J-Unit</a:t>
            </a:r>
          </a:p>
          <a:p>
            <a:pPr lvl="1">
              <a:defRPr sz="1800"/>
            </a:pPr>
            <a:r>
              <a:rPr sz="3600"/>
              <a:t>Test developing</a:t>
            </a:r>
          </a:p>
          <a:p>
            <a:pPr lvl="1">
              <a:defRPr sz="1800"/>
            </a:pPr>
            <a:r>
              <a:rPr sz="3600"/>
              <a:t>Multiple tools</a:t>
            </a:r>
          </a:p>
          <a:p>
            <a:pPr lvl="0">
              <a:defRPr sz="1800"/>
            </a:pPr>
            <a:r>
              <a:rPr sz="3600"/>
              <a:t>Maven</a:t>
            </a:r>
          </a:p>
          <a:p>
            <a:pPr lvl="1">
              <a:defRPr sz="1800"/>
            </a:pPr>
            <a:r>
              <a:rPr sz="3600"/>
              <a:t>Dependency management</a:t>
            </a:r>
          </a:p>
        </p:txBody>
      </p:sp>
      <p:sp>
        <p:nvSpPr>
          <p:cNvPr id="49" name="Shape 49"/>
          <p:cNvSpPr/>
          <p:nvPr/>
        </p:nvSpPr>
        <p:spPr>
          <a:xfrm>
            <a:off x="5452517" y="4722303"/>
            <a:ext cx="1709845" cy="2606938"/>
          </a:xfrm>
          <a:prstGeom prst="line">
            <a:avLst/>
          </a:prstGeom>
          <a:ln w="12700">
            <a:solidFill>
              <a:srgbClr val="1A931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Architectural overview</a:t>
            </a:r>
          </a:p>
        </p:txBody>
      </p:sp>
      <p:sp>
        <p:nvSpPr>
          <p:cNvPr id="52" name="Shape 5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657404" cy="6286500"/>
          </a:xfrm>
          <a:prstGeom prst="rect">
            <a:avLst/>
          </a:prstGeom>
        </p:spPr>
        <p:txBody>
          <a:bodyPr/>
          <a:lstStyle/>
          <a:p>
            <a:pPr marL="395653" lvl="0" indent="-395653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JUnit test framework is a package of classes that lets you write tests for each method, then easily run those tests</a:t>
            </a:r>
          </a:p>
          <a:p>
            <a:pPr marL="395653" lvl="0" indent="-395653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 b="1">
                <a:latin typeface="Arial"/>
                <a:ea typeface="Arial"/>
                <a:cs typeface="Arial"/>
                <a:sym typeface="Arial"/>
              </a:rPr>
              <a:t>TestRunner</a:t>
            </a:r>
            <a:r>
              <a:rPr sz="3000"/>
              <a:t> runs tests and reports </a:t>
            </a:r>
            <a:r>
              <a:rPr sz="3000" b="1">
                <a:latin typeface="Arial"/>
                <a:ea typeface="Arial"/>
                <a:cs typeface="Arial"/>
                <a:sym typeface="Arial"/>
              </a:rPr>
              <a:t>TestResult</a:t>
            </a:r>
            <a:r>
              <a:rPr sz="3000"/>
              <a:t>s</a:t>
            </a:r>
          </a:p>
          <a:p>
            <a:pPr marL="395653" lvl="0" indent="-395653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You test your class by  extending abstract class </a:t>
            </a:r>
            <a:br>
              <a:rPr sz="3000"/>
            </a:br>
            <a:r>
              <a:rPr sz="3000" b="1" i="1">
                <a:latin typeface="Arial"/>
                <a:ea typeface="Arial"/>
                <a:cs typeface="Arial"/>
                <a:sym typeface="Arial"/>
              </a:rPr>
              <a:t>TestCase</a:t>
            </a:r>
            <a:r>
              <a:rPr sz="3000"/>
              <a:t> </a:t>
            </a:r>
          </a:p>
          <a:p>
            <a:pPr marL="395653" lvl="0" indent="-395653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To write test cases, you need to know and understand the </a:t>
            </a:r>
            <a:br>
              <a:rPr sz="3000"/>
            </a:br>
            <a:r>
              <a:rPr sz="3000" b="1">
                <a:latin typeface="Arial"/>
                <a:ea typeface="Arial"/>
                <a:cs typeface="Arial"/>
                <a:sym typeface="Arial"/>
              </a:rPr>
              <a:t>Assert</a:t>
            </a:r>
            <a:r>
              <a:rPr sz="3000"/>
              <a:t> class</a:t>
            </a:r>
          </a:p>
        </p:txBody>
      </p:sp>
      <p:pic>
        <p:nvPicPr>
          <p:cNvPr id="53" name="junitframewor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77279" y="2059093"/>
            <a:ext cx="7023948" cy="704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3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1" animBg="1" advAuto="0"/>
      <p:bldP spid="52" grpId="3" build="p" animBg="1" advAuto="0"/>
      <p:bldP spid="53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Writing a TestCase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0055" lvl="0" indent="-440055" defTabSz="578358">
              <a:lnSpc>
                <a:spcPct val="80000"/>
              </a:lnSpc>
              <a:spcBef>
                <a:spcPts val="4100"/>
              </a:spcBef>
              <a:buChar char="○"/>
              <a:defRPr sz="1800"/>
            </a:pPr>
            <a:r>
              <a:rPr sz="3564"/>
              <a:t>To start using JUnit, create a subclass of </a:t>
            </a:r>
            <a:r>
              <a:rPr sz="3564" i="1">
                <a:latin typeface="Arial"/>
                <a:ea typeface="Arial"/>
                <a:cs typeface="Arial"/>
                <a:sym typeface="Arial"/>
              </a:rPr>
              <a:t>TestCase</a:t>
            </a:r>
            <a:r>
              <a:rPr sz="3564"/>
              <a:t>, to which you add test methods</a:t>
            </a:r>
          </a:p>
          <a:p>
            <a:pPr marL="440055" lvl="0" indent="-440055" defTabSz="578358">
              <a:lnSpc>
                <a:spcPct val="80000"/>
              </a:lnSpc>
              <a:spcBef>
                <a:spcPts val="4100"/>
              </a:spcBef>
              <a:buChar char="○"/>
              <a:defRPr sz="1800"/>
            </a:pPr>
            <a:r>
              <a:rPr sz="3564"/>
              <a:t>Here’s a skeletal test class:</a:t>
            </a:r>
          </a:p>
          <a:p>
            <a:pPr marL="282892" lvl="1" indent="157162" defTabSz="578358">
              <a:lnSpc>
                <a:spcPct val="80000"/>
              </a:lnSpc>
              <a:spcBef>
                <a:spcPts val="600"/>
              </a:spcBef>
              <a:buSzTx/>
              <a:buNone/>
              <a:defRPr sz="1800"/>
            </a:pPr>
            <a:endParaRPr sz="2772"/>
          </a:p>
          <a:p>
            <a:pPr marL="282892" lvl="1" indent="157162" defTabSz="578358">
              <a:lnSpc>
                <a:spcPct val="80000"/>
              </a:lnSpc>
              <a:spcBef>
                <a:spcPts val="600"/>
              </a:spcBef>
              <a:buSzTx/>
              <a:buNone/>
              <a:defRPr sz="1800"/>
            </a:pPr>
            <a:r>
              <a:rPr sz="3762"/>
              <a:t>import org.junit.Test;</a:t>
            </a:r>
          </a:p>
          <a:p>
            <a:pPr marL="282892" lvl="1" indent="157162" defTabSz="578358">
              <a:lnSpc>
                <a:spcPct val="80000"/>
              </a:lnSpc>
              <a:spcBef>
                <a:spcPts val="600"/>
              </a:spcBef>
              <a:buSzTx/>
              <a:buNone/>
              <a:defRPr sz="1800"/>
            </a:pPr>
            <a:r>
              <a:rPr sz="3762"/>
              <a:t>…</a:t>
            </a:r>
          </a:p>
          <a:p>
            <a:pPr marL="282892" lvl="1" indent="157162" defTabSz="578358">
              <a:lnSpc>
                <a:spcPct val="80000"/>
              </a:lnSpc>
              <a:spcBef>
                <a:spcPts val="600"/>
              </a:spcBef>
              <a:buSzTx/>
              <a:buNone/>
              <a:defRPr sz="1800"/>
            </a:pPr>
            <a:r>
              <a:rPr sz="3762"/>
              <a:t>@Test</a:t>
            </a:r>
          </a:p>
          <a:p>
            <a:pPr marL="282892" lvl="1" indent="157162" defTabSz="578358">
              <a:lnSpc>
                <a:spcPct val="80000"/>
              </a:lnSpc>
              <a:spcBef>
                <a:spcPts val="600"/>
              </a:spcBef>
              <a:buSzTx/>
              <a:buNone/>
              <a:defRPr sz="1800"/>
            </a:pPr>
            <a:r>
              <a:rPr sz="3762"/>
              <a:t>public class TestBowl {</a:t>
            </a:r>
          </a:p>
          <a:p>
            <a:pPr marL="282892" lvl="1" indent="157162" defTabSz="578358">
              <a:lnSpc>
                <a:spcPct val="80000"/>
              </a:lnSpc>
              <a:spcBef>
                <a:spcPts val="600"/>
              </a:spcBef>
              <a:buSzTx/>
              <a:buNone/>
              <a:defRPr sz="1800"/>
            </a:pPr>
            <a:r>
              <a:rPr sz="3762"/>
              <a:t>} //Test my class Bowl</a:t>
            </a:r>
          </a:p>
          <a:p>
            <a:pPr marL="282892" lvl="1" indent="157162" defTabSz="578358">
              <a:lnSpc>
                <a:spcPct val="80000"/>
              </a:lnSpc>
              <a:spcBef>
                <a:spcPts val="600"/>
              </a:spcBef>
              <a:buSzTx/>
              <a:buNone/>
              <a:defRPr sz="1800"/>
            </a:pPr>
            <a:endParaRPr sz="3762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1" animBg="1" advAuto="0"/>
      <p:bldP spid="56" grpId="2" build="p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6570">
              <a:defRPr sz="6800"/>
            </a:lvl1pPr>
          </a:lstStyle>
          <a:p>
            <a:pPr lvl="0">
              <a:defRPr sz="1800"/>
            </a:pPr>
            <a:r>
              <a:rPr sz="6800"/>
              <a:t>Writing methods in TestCase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8419" lvl="0" indent="-458419" defTabSz="549148">
              <a:lnSpc>
                <a:spcPct val="80000"/>
              </a:lnSpc>
              <a:spcBef>
                <a:spcPts val="400"/>
              </a:spcBef>
              <a:buChar char="○"/>
              <a:defRPr sz="1800"/>
            </a:pPr>
            <a:r>
              <a:rPr sz="2256"/>
              <a:t>Pattern follows </a:t>
            </a:r>
            <a:r>
              <a:rPr sz="2256" b="1" i="1">
                <a:latin typeface="Arial"/>
                <a:ea typeface="Arial"/>
                <a:cs typeface="Arial"/>
                <a:sym typeface="Arial"/>
              </a:rPr>
              <a:t>programming by contract</a:t>
            </a:r>
            <a:r>
              <a:rPr sz="2256"/>
              <a:t> paradigm:</a:t>
            </a:r>
          </a:p>
          <a:p>
            <a:pPr marL="847597" lvl="1" indent="-429768" defTabSz="549148">
              <a:lnSpc>
                <a:spcPct val="8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256"/>
              <a:t>Set up </a:t>
            </a:r>
            <a:r>
              <a:rPr sz="2256" b="1">
                <a:latin typeface="Arial"/>
                <a:ea typeface="Arial"/>
                <a:cs typeface="Arial"/>
                <a:sym typeface="Arial"/>
              </a:rPr>
              <a:t>preconditions</a:t>
            </a:r>
          </a:p>
          <a:p>
            <a:pPr marL="847597" lvl="1" indent="-429768" defTabSz="549148">
              <a:lnSpc>
                <a:spcPct val="8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256"/>
              <a:t>Exercise functionality being tested</a:t>
            </a:r>
          </a:p>
          <a:p>
            <a:pPr marL="847597" lvl="1" indent="-429768" defTabSz="549148">
              <a:lnSpc>
                <a:spcPct val="8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256"/>
              <a:t>Check </a:t>
            </a:r>
            <a:r>
              <a:rPr sz="2256" b="1">
                <a:latin typeface="Arial"/>
                <a:ea typeface="Arial"/>
                <a:cs typeface="Arial"/>
                <a:sym typeface="Arial"/>
              </a:rPr>
              <a:t>postconditions</a:t>
            </a:r>
          </a:p>
          <a:p>
            <a:pPr marL="458419" lvl="0" indent="-458419" defTabSz="549148">
              <a:lnSpc>
                <a:spcPct val="80000"/>
              </a:lnSpc>
              <a:spcBef>
                <a:spcPts val="400"/>
              </a:spcBef>
              <a:buChar char="○"/>
              <a:defRPr sz="1800"/>
            </a:pPr>
            <a:r>
              <a:rPr sz="2256"/>
              <a:t>Example:</a:t>
            </a:r>
          </a:p>
          <a:p>
            <a:pPr marL="573023" lvl="0" indent="-573023" defTabSz="549148">
              <a:lnSpc>
                <a:spcPct val="80000"/>
              </a:lnSpc>
              <a:spcBef>
                <a:spcPts val="400"/>
              </a:spcBef>
              <a:buSzTx/>
              <a:buNone/>
              <a:defRPr sz="1800"/>
            </a:pPr>
            <a:r>
              <a:rPr sz="2256"/>
              <a:t>	public void testEmptyList() {</a:t>
            </a:r>
          </a:p>
          <a:p>
            <a:pPr marL="573023" lvl="0" indent="-573023" defTabSz="549148">
              <a:lnSpc>
                <a:spcPct val="80000"/>
              </a:lnSpc>
              <a:spcBef>
                <a:spcPts val="400"/>
              </a:spcBef>
              <a:buSzTx/>
              <a:buNone/>
              <a:defRPr sz="1800"/>
            </a:pPr>
            <a:r>
              <a:rPr sz="2256"/>
              <a:t>		Bowl emptyBowl = new Bowl();</a:t>
            </a:r>
          </a:p>
          <a:p>
            <a:pPr marL="573023" lvl="0" indent="-573023" defTabSz="549148">
              <a:lnSpc>
                <a:spcPct val="80000"/>
              </a:lnSpc>
              <a:spcBef>
                <a:spcPts val="400"/>
              </a:spcBef>
              <a:buSzTx/>
              <a:buNone/>
              <a:defRPr sz="1800"/>
            </a:pPr>
            <a:r>
              <a:rPr sz="2256"/>
              <a:t>		assertEquals(“Size of an empty list should be zero.”, </a:t>
            </a:r>
          </a:p>
          <a:p>
            <a:pPr marL="573023" lvl="0" indent="-573023" defTabSz="549148">
              <a:lnSpc>
                <a:spcPct val="80000"/>
              </a:lnSpc>
              <a:spcBef>
                <a:spcPts val="400"/>
              </a:spcBef>
              <a:buSzTx/>
              <a:buNone/>
              <a:defRPr sz="1800"/>
            </a:pPr>
            <a:r>
              <a:rPr sz="2256"/>
              <a:t>			0, emptyList.size());</a:t>
            </a:r>
          </a:p>
          <a:p>
            <a:pPr marL="573023" lvl="0" indent="-573023" defTabSz="549148">
              <a:lnSpc>
                <a:spcPct val="80000"/>
              </a:lnSpc>
              <a:spcBef>
                <a:spcPts val="400"/>
              </a:spcBef>
              <a:buSzTx/>
              <a:buNone/>
              <a:defRPr sz="1800"/>
            </a:pPr>
            <a:r>
              <a:rPr sz="2256"/>
              <a:t>		assertTrue(“An empty bowl should report empty.”,			emptyBowl.isEmpty());</a:t>
            </a:r>
          </a:p>
          <a:p>
            <a:pPr marL="573023" lvl="0" indent="-573023" defTabSz="549148">
              <a:lnSpc>
                <a:spcPct val="80000"/>
              </a:lnSpc>
              <a:spcBef>
                <a:spcPts val="400"/>
              </a:spcBef>
              <a:buSzTx/>
              <a:buNone/>
              <a:defRPr sz="1800"/>
            </a:pPr>
            <a:r>
              <a:rPr sz="2256"/>
              <a:t>	}</a:t>
            </a:r>
          </a:p>
          <a:p>
            <a:pPr marL="573023" lvl="0" indent="-573023" defTabSz="549148">
              <a:lnSpc>
                <a:spcPct val="80000"/>
              </a:lnSpc>
              <a:spcBef>
                <a:spcPts val="3900"/>
              </a:spcBef>
              <a:buSzTx/>
              <a:buNone/>
              <a:defRPr sz="1800"/>
            </a:pPr>
            <a:endParaRPr sz="2256"/>
          </a:p>
          <a:p>
            <a:pPr marL="458419" lvl="0" indent="-458419" defTabSz="549148">
              <a:lnSpc>
                <a:spcPct val="80000"/>
              </a:lnSpc>
              <a:spcBef>
                <a:spcPts val="400"/>
              </a:spcBef>
              <a:buChar char="○"/>
              <a:defRPr sz="1800"/>
            </a:pPr>
            <a:r>
              <a:rPr sz="2256"/>
              <a:t>Things to notice:</a:t>
            </a:r>
          </a:p>
          <a:p>
            <a:pPr marL="847597" lvl="1" indent="-429768" defTabSz="549148">
              <a:lnSpc>
                <a:spcPct val="8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256"/>
              <a:t>Specific method signature – public void </a:t>
            </a:r>
            <a:r>
              <a:rPr sz="2256" b="1" i="1">
                <a:latin typeface="Arial"/>
                <a:ea typeface="Arial"/>
                <a:cs typeface="Arial"/>
                <a:sym typeface="Arial"/>
              </a:rPr>
              <a:t>test</a:t>
            </a:r>
            <a:r>
              <a:rPr sz="2256"/>
              <a:t>Whatever()</a:t>
            </a:r>
          </a:p>
          <a:p>
            <a:pPr marL="1265427" lvl="2" indent="-429768" defTabSz="549148">
              <a:lnSpc>
                <a:spcPct val="80000"/>
              </a:lnSpc>
              <a:spcBef>
                <a:spcPts val="400"/>
              </a:spcBef>
              <a:buClr>
                <a:srgbClr val="CCCCCC"/>
              </a:buClr>
              <a:defRPr sz="1800"/>
            </a:pPr>
            <a:r>
              <a:rPr sz="2256"/>
              <a:t>Allows them to be found and collected automatically by JUnit</a:t>
            </a:r>
          </a:p>
          <a:p>
            <a:pPr marL="847597" lvl="1" indent="-429768" defTabSz="549148">
              <a:lnSpc>
                <a:spcPct val="8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256"/>
              <a:t>Coding follows pattern</a:t>
            </a:r>
          </a:p>
          <a:p>
            <a:pPr marL="847597" lvl="1" indent="-429768" defTabSz="549148">
              <a:lnSpc>
                <a:spcPct val="80000"/>
              </a:lnSpc>
              <a:spcBef>
                <a:spcPts val="400"/>
              </a:spcBef>
              <a:buClr>
                <a:srgbClr val="99CCCC"/>
              </a:buClr>
              <a:defRPr sz="1800"/>
            </a:pPr>
            <a:r>
              <a:rPr sz="2256"/>
              <a:t>Notice the assert-type calls…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5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5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5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1" build="p" bldLvl="5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Assert methods</a:t>
            </a:r>
          </a:p>
        </p:txBody>
      </p:sp>
      <p:sp>
        <p:nvSpPr>
          <p:cNvPr id="62" name="Shape 6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0416" lvl="0" indent="-370416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assertTrue(String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message</a:t>
            </a:r>
            <a:r>
              <a:rPr sz="3000"/>
              <a:t>, Boolean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test</a:t>
            </a:r>
            <a:r>
              <a:rPr sz="3000"/>
              <a:t>)</a:t>
            </a:r>
          </a:p>
          <a:p>
            <a:pPr marL="370416" lvl="0" indent="-370416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assertFalse(String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message</a:t>
            </a:r>
            <a:r>
              <a:rPr sz="3000"/>
              <a:t>, Boolean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test</a:t>
            </a:r>
            <a:r>
              <a:rPr sz="3000"/>
              <a:t>)</a:t>
            </a:r>
          </a:p>
          <a:p>
            <a:pPr marL="370416" lvl="0" indent="-370416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assertNull(String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message</a:t>
            </a:r>
            <a:r>
              <a:rPr sz="3000"/>
              <a:t>, Object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object</a:t>
            </a:r>
            <a:r>
              <a:rPr sz="3000"/>
              <a:t>)</a:t>
            </a:r>
          </a:p>
          <a:p>
            <a:pPr marL="370416" lvl="0" indent="-370416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assertNotNull(String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message</a:t>
            </a:r>
            <a:r>
              <a:rPr sz="3000"/>
              <a:t>, Object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object</a:t>
            </a:r>
            <a:r>
              <a:rPr sz="3000"/>
              <a:t>) </a:t>
            </a:r>
          </a:p>
          <a:p>
            <a:pPr marL="370416" lvl="0" indent="-370416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assertEquals(String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message</a:t>
            </a:r>
            <a:r>
              <a:rPr sz="3000"/>
              <a:t>, Object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expected</a:t>
            </a:r>
            <a:r>
              <a:rPr sz="3000"/>
              <a:t>, Object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actual</a:t>
            </a:r>
            <a:r>
              <a:rPr sz="3000"/>
              <a:t>) (uses equals method)</a:t>
            </a:r>
          </a:p>
          <a:p>
            <a:pPr marL="370416" lvl="0" indent="-370416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assertSame(String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message</a:t>
            </a:r>
            <a:r>
              <a:rPr sz="3000"/>
              <a:t>, Object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expected</a:t>
            </a:r>
            <a:r>
              <a:rPr sz="3000"/>
              <a:t>, Object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actual</a:t>
            </a:r>
            <a:r>
              <a:rPr sz="3000"/>
              <a:t>) (uses == operator)</a:t>
            </a:r>
          </a:p>
          <a:p>
            <a:pPr marL="370416" lvl="0" indent="-370416">
              <a:lnSpc>
                <a:spcPct val="90000"/>
              </a:lnSpc>
              <a:spcBef>
                <a:spcPts val="500"/>
              </a:spcBef>
              <a:buChar char="○"/>
              <a:defRPr sz="1800"/>
            </a:pPr>
            <a:r>
              <a:rPr sz="3000"/>
              <a:t>assertNotSame(String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message</a:t>
            </a:r>
            <a:r>
              <a:rPr sz="3000"/>
              <a:t>, Object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expected</a:t>
            </a:r>
            <a:r>
              <a:rPr sz="3000"/>
              <a:t>, Object </a:t>
            </a:r>
            <a:r>
              <a:rPr sz="3000" i="1">
                <a:latin typeface="Arial"/>
                <a:ea typeface="Arial"/>
                <a:cs typeface="Arial"/>
                <a:sym typeface="Arial"/>
              </a:rPr>
              <a:t>actual</a:t>
            </a:r>
            <a:r>
              <a:rPr sz="3000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2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500"/>
                            </p:stCondLst>
                            <p:childTnLst>
                              <p:par>
                                <p:cTn id="33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500"/>
                            </p:stCondLst>
                            <p:childTnLst>
                              <p:par>
                                <p:cTn id="37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1" animBg="1" advAuto="0"/>
      <p:bldP spid="62" grpId="2" build="p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435</Words>
  <Application>Microsoft Macintosh PowerPoint</Application>
  <PresentationFormat>Custom</PresentationFormat>
  <Paragraphs>74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White</vt:lpstr>
      <vt:lpstr>Testing</vt:lpstr>
      <vt:lpstr>Edsger W. Dijkstra</vt:lpstr>
      <vt:lpstr>PowerPoint Presentation</vt:lpstr>
      <vt:lpstr>Why create a test suite?</vt:lpstr>
      <vt:lpstr>Software development enclosing the real world</vt:lpstr>
      <vt:lpstr>Architectural overview</vt:lpstr>
      <vt:lpstr>Writing a TestCase</vt:lpstr>
      <vt:lpstr>Writing methods in TestCase</vt:lpstr>
      <vt:lpstr>Assert methods</vt:lpstr>
      <vt:lpstr>Ok so dependencies</vt:lpstr>
      <vt:lpstr>Take a look to pom.xml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</dc:title>
  <cp:lastModifiedBy>Jose Angel Galindo</cp:lastModifiedBy>
  <cp:revision>1</cp:revision>
  <dcterms:modified xsi:type="dcterms:W3CDTF">2015-09-15T20:36:02Z</dcterms:modified>
</cp:coreProperties>
</file>